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E16A-98D7-423B-ABD5-5B08FDF92E65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BEB7-1B42-4280-A660-DC9627980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757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E16A-98D7-423B-ABD5-5B08FDF92E65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BEB7-1B42-4280-A660-DC9627980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5150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E16A-98D7-423B-ABD5-5B08FDF92E65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BEB7-1B42-4280-A660-DC9627980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3107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E16A-98D7-423B-ABD5-5B08FDF92E65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BEB7-1B42-4280-A660-DC9627980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8377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E16A-98D7-423B-ABD5-5B08FDF92E65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BEB7-1B42-4280-A660-DC9627980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0478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E16A-98D7-423B-ABD5-5B08FDF92E65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BEB7-1B42-4280-A660-DC9627980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351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E16A-98D7-423B-ABD5-5B08FDF92E65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BEB7-1B42-4280-A660-DC9627980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4558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E16A-98D7-423B-ABD5-5B08FDF92E65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BEB7-1B42-4280-A660-DC9627980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423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E16A-98D7-423B-ABD5-5B08FDF92E65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BEB7-1B42-4280-A660-DC9627980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802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E16A-98D7-423B-ABD5-5B08FDF92E65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BEB7-1B42-4280-A660-DC9627980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1688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E16A-98D7-423B-ABD5-5B08FDF92E65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BEB7-1B42-4280-A660-DC9627980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0913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DE16A-98D7-423B-ABD5-5B08FDF92E65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DBEB7-1B42-4280-A660-DC9627980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431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5"/>
          <p:cNvSpPr>
            <a:spLocks noGrp="1" noChangeArrowheads="1"/>
          </p:cNvSpPr>
          <p:nvPr>
            <p:ph type="ctrTitle"/>
          </p:nvPr>
        </p:nvSpPr>
        <p:spPr>
          <a:xfrm>
            <a:off x="2209800" y="476250"/>
            <a:ext cx="7772400" cy="2266950"/>
          </a:xfrm>
          <a:noFill/>
        </p:spPr>
        <p:txBody>
          <a:bodyPr/>
          <a:lstStyle/>
          <a:p>
            <a:pPr eaLnBrk="1" hangingPunct="1"/>
            <a:r>
              <a:rPr lang="pt-BR" altLang="pt-BR" b="1" i="0" smtClean="0">
                <a:solidFill>
                  <a:schemeClr val="tx1"/>
                </a:solidFill>
              </a:rPr>
              <a:t>A CATEQUESE NA MISSÃO DA IGREJA</a:t>
            </a:r>
          </a:p>
        </p:txBody>
      </p:sp>
      <p:pic>
        <p:nvPicPr>
          <p:cNvPr id="3075" name="Picture 6" descr="cateque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1" y="2708275"/>
            <a:ext cx="5040313" cy="3500438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8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28650" indent="-628650"/>
            <a:r>
              <a:rPr lang="pt-BR" altLang="pt-BR" sz="2500">
                <a:solidFill>
                  <a:schemeClr val="bg2"/>
                </a:solidFill>
              </a:rPr>
              <a:t>4.</a:t>
            </a:r>
            <a:r>
              <a:rPr lang="pt-BR" altLang="pt-BR" smtClean="0"/>
              <a:t>	O catequista na Igreja</a:t>
            </a:r>
          </a:p>
        </p:txBody>
      </p:sp>
      <p:sp>
        <p:nvSpPr>
          <p:cNvPr id="190475" name="Rectangle 4"/>
          <p:cNvSpPr>
            <a:spLocks noChangeArrowheads="1"/>
          </p:cNvSpPr>
          <p:nvPr/>
        </p:nvSpPr>
        <p:spPr bwMode="auto">
          <a:xfrm>
            <a:off x="2309813" y="1989139"/>
            <a:ext cx="77724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pt-BR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Integrado na comunidade.</a:t>
            </a:r>
          </a:p>
        </p:txBody>
      </p:sp>
      <p:sp>
        <p:nvSpPr>
          <p:cNvPr id="190476" name="Rectangle 5"/>
          <p:cNvSpPr>
            <a:spLocks noChangeArrowheads="1"/>
          </p:cNvSpPr>
          <p:nvPr/>
        </p:nvSpPr>
        <p:spPr bwMode="auto">
          <a:xfrm>
            <a:off x="2025651" y="2636838"/>
            <a:ext cx="6302375" cy="30464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Conhece sua história;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Sabe coordenar a participação;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Bom comunicador;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Estimula a interação fé e vida;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Está a serviço da Palavra de Deus;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É intérprete da Igreja.</a:t>
            </a:r>
          </a:p>
        </p:txBody>
      </p:sp>
      <p:pic>
        <p:nvPicPr>
          <p:cNvPr id="12293" name="Picture 17" descr="cruz_maos_da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12" t="12468" r="4434" b="3816"/>
          <a:stretch>
            <a:fillRect/>
          </a:stretch>
        </p:blipFill>
        <p:spPr bwMode="auto">
          <a:xfrm>
            <a:off x="8940801" y="836614"/>
            <a:ext cx="1547813" cy="1728787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70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4"/>
          <p:cNvSpPr>
            <a:spLocks noChangeArrowheads="1"/>
          </p:cNvSpPr>
          <p:nvPr/>
        </p:nvSpPr>
        <p:spPr bwMode="auto">
          <a:xfrm>
            <a:off x="2309813" y="1989139"/>
            <a:ext cx="77724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pt-BR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Integrado na comunidade.</a:t>
            </a:r>
          </a:p>
        </p:txBody>
      </p:sp>
      <p:sp>
        <p:nvSpPr>
          <p:cNvPr id="191493" name="Rectangle 3"/>
          <p:cNvSpPr>
            <a:spLocks noChangeArrowheads="1"/>
          </p:cNvSpPr>
          <p:nvPr/>
        </p:nvSpPr>
        <p:spPr bwMode="auto">
          <a:xfrm>
            <a:off x="2027238" y="2900364"/>
            <a:ext cx="6805612" cy="2257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Lê e ensina a ler os sinais da fé;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Catequiza em nome de Deus e da comunidade;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Anuncia a Palavra e denuncia tudo o que impede a pessoa de viver sua vocação de filho de Deus.</a:t>
            </a:r>
          </a:p>
        </p:txBody>
      </p:sp>
      <p:sp>
        <p:nvSpPr>
          <p:cNvPr id="13316" name="Rectangle 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628650" indent="-628650"/>
            <a:r>
              <a:rPr lang="pt-BR" altLang="pt-BR" sz="2500">
                <a:solidFill>
                  <a:schemeClr val="bg2"/>
                </a:solidFill>
              </a:rPr>
              <a:t>4.</a:t>
            </a:r>
            <a:r>
              <a:rPr lang="pt-BR" altLang="pt-BR" smtClean="0"/>
              <a:t>	O catequista na Igreja</a:t>
            </a:r>
          </a:p>
        </p:txBody>
      </p:sp>
      <p:pic>
        <p:nvPicPr>
          <p:cNvPr id="13317" name="Picture 9" descr="cruz_maos_da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12" t="12468" r="4434" b="3816"/>
          <a:stretch>
            <a:fillRect/>
          </a:stretch>
        </p:blipFill>
        <p:spPr bwMode="auto">
          <a:xfrm>
            <a:off x="8940801" y="836614"/>
            <a:ext cx="1547813" cy="1728787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4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4"/>
          <p:cNvSpPr>
            <a:spLocks noChangeArrowheads="1"/>
          </p:cNvSpPr>
          <p:nvPr/>
        </p:nvSpPr>
        <p:spPr bwMode="auto">
          <a:xfrm>
            <a:off x="2309813" y="1989139"/>
            <a:ext cx="77724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pt-BR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Integrado na comunidade.</a:t>
            </a:r>
          </a:p>
        </p:txBody>
      </p:sp>
      <p:sp>
        <p:nvSpPr>
          <p:cNvPr id="3" name="Espaço Reservado para Conteúdo 2"/>
          <p:cNvSpPr>
            <a:spLocks/>
          </p:cNvSpPr>
          <p:nvPr/>
        </p:nvSpPr>
        <p:spPr bwMode="auto">
          <a:xfrm>
            <a:off x="1981200" y="2897188"/>
            <a:ext cx="6419850" cy="2908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Tem profunda espiritualidade;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Fala pelo exemplo;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Comunica pelo Testemunho;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Pessoa de formação permanente;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Sabe trabalhar em equipe.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pt-BR" sz="280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4340" name="Rectangle 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628650" indent="-628650"/>
            <a:r>
              <a:rPr lang="pt-BR" altLang="pt-BR" sz="2500">
                <a:solidFill>
                  <a:schemeClr val="bg2"/>
                </a:solidFill>
              </a:rPr>
              <a:t>4.</a:t>
            </a:r>
            <a:r>
              <a:rPr lang="pt-BR" altLang="pt-BR" smtClean="0"/>
              <a:t>	O catequista na Igreja</a:t>
            </a:r>
          </a:p>
        </p:txBody>
      </p:sp>
      <p:pic>
        <p:nvPicPr>
          <p:cNvPr id="14341" name="Picture 9" descr="cruz_maos_da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12" t="12468" r="4434" b="3816"/>
          <a:stretch>
            <a:fillRect/>
          </a:stretch>
        </p:blipFill>
        <p:spPr bwMode="auto">
          <a:xfrm>
            <a:off x="8940801" y="836614"/>
            <a:ext cx="1547813" cy="1728787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7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28650" indent="-628650"/>
            <a:r>
              <a:rPr lang="pt-BR" altLang="pt-BR" sz="2500">
                <a:solidFill>
                  <a:schemeClr val="bg2"/>
                </a:solidFill>
              </a:rPr>
              <a:t>5.</a:t>
            </a:r>
            <a:r>
              <a:rPr lang="pt-BR" altLang="pt-BR" smtClean="0"/>
              <a:t>	A comunidade</a:t>
            </a:r>
          </a:p>
        </p:txBody>
      </p:sp>
      <p:sp>
        <p:nvSpPr>
          <p:cNvPr id="193543" name="Rectangle 7"/>
          <p:cNvSpPr>
            <a:spLocks noChangeArrowheads="1"/>
          </p:cNvSpPr>
          <p:nvPr/>
        </p:nvSpPr>
        <p:spPr bwMode="auto">
          <a:xfrm>
            <a:off x="3000376" y="1844676"/>
            <a:ext cx="6246813" cy="1192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pt-BR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CATEQUIZANDA e CATEQUIZADORA</a:t>
            </a:r>
          </a:p>
          <a:p>
            <a:pPr marL="342900" indent="-342900" algn="ctr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pt-BR" sz="2800" u="sng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Discípula e missionária:</a:t>
            </a:r>
          </a:p>
        </p:txBody>
      </p:sp>
      <p:sp>
        <p:nvSpPr>
          <p:cNvPr id="193545" name="Rectangle 5"/>
          <p:cNvSpPr>
            <a:spLocks noChangeArrowheads="1"/>
          </p:cNvSpPr>
          <p:nvPr/>
        </p:nvSpPr>
        <p:spPr bwMode="auto">
          <a:xfrm>
            <a:off x="1879600" y="3294064"/>
            <a:ext cx="7888288" cy="1647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Lugar da experiência de fé;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Ela é, ao mesmo tempo, meta, fonte, lugar, condição, conteúdo, pedagogia, sujeito e destinatário da catequese;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É tarefa da catequese fazer uma verdadeira iniciação à vida de comunidade.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pt-BR" sz="240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Times New Roman" pitchFamily="18" charset="0"/>
            </a:endParaRPr>
          </a:p>
        </p:txBody>
      </p:sp>
      <p:pic>
        <p:nvPicPr>
          <p:cNvPr id="15365" name="Picture 15" descr="thumb_big_normal_7d7fb907cd88cff5048984210dad506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2" r="14825" b="5081"/>
          <a:stretch>
            <a:fillRect/>
          </a:stretch>
        </p:blipFill>
        <p:spPr bwMode="auto">
          <a:xfrm>
            <a:off x="9048751" y="908050"/>
            <a:ext cx="1439863" cy="1576388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13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5" name="Rectangle 2"/>
          <p:cNvSpPr>
            <a:spLocks noChangeArrowheads="1"/>
          </p:cNvSpPr>
          <p:nvPr/>
        </p:nvSpPr>
        <p:spPr bwMode="auto">
          <a:xfrm>
            <a:off x="1992313" y="3284539"/>
            <a:ext cx="8286750" cy="2592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Espaço acolhedor de convivência humana e evangélica;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Espaço do compromisso com a solidariedade;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Espaço da celebração, do testemunho e da vivência da fé;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Espaço do engajamento na construção do Reino.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pt-BR" sz="240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6387" name="Rectangle 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628650" indent="-628650"/>
            <a:r>
              <a:rPr lang="pt-BR" altLang="pt-BR" sz="2500">
                <a:solidFill>
                  <a:schemeClr val="bg2"/>
                </a:solidFill>
              </a:rPr>
              <a:t>5.</a:t>
            </a:r>
            <a:r>
              <a:rPr lang="pt-BR" altLang="pt-BR" smtClean="0"/>
              <a:t>	A comunidade</a:t>
            </a:r>
          </a:p>
        </p:txBody>
      </p:sp>
      <p:pic>
        <p:nvPicPr>
          <p:cNvPr id="16388" name="Picture 10" descr="thumb_big_normal_7d7fb907cd88cff5048984210dad506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2" r="14825" b="5081"/>
          <a:stretch>
            <a:fillRect/>
          </a:stretch>
        </p:blipFill>
        <p:spPr bwMode="auto">
          <a:xfrm>
            <a:off x="9048751" y="908050"/>
            <a:ext cx="1439863" cy="1576388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71" name="Rectangle 11"/>
          <p:cNvSpPr>
            <a:spLocks noChangeArrowheads="1"/>
          </p:cNvSpPr>
          <p:nvPr/>
        </p:nvSpPr>
        <p:spPr bwMode="auto">
          <a:xfrm>
            <a:off x="3000376" y="1844676"/>
            <a:ext cx="6246813" cy="1192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pt-BR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CATEQUIZANDA e CATEQUIZADORA</a:t>
            </a:r>
          </a:p>
          <a:p>
            <a:pPr marL="342900" indent="-342900" algn="ctr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pt-BR" sz="2800" u="sng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imes New Roman" pitchFamily="18" charset="0"/>
              </a:rPr>
              <a:t>Necessidades:</a:t>
            </a:r>
          </a:p>
        </p:txBody>
      </p:sp>
    </p:spTree>
    <p:extLst>
      <p:ext uri="{BB962C8B-B14F-4D97-AF65-F5344CB8AC3E}">
        <p14:creationId xmlns:p14="http://schemas.microsoft.com/office/powerpoint/2010/main" val="410437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Agenda da apresentação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2414589"/>
            <a:ext cx="7993062" cy="3101975"/>
          </a:xfrm>
        </p:spPr>
        <p:txBody>
          <a:bodyPr/>
          <a:lstStyle/>
          <a:p>
            <a:pPr marL="590550" indent="-590550">
              <a:buFont typeface="Wingdings" panose="05000000000000000000" pitchFamily="2" charset="2"/>
              <a:buAutoNum type="arabicPeriod"/>
            </a:pPr>
            <a:r>
              <a:rPr lang="pt-BR" altLang="pt-BR" smtClean="0"/>
              <a:t>A missão da Igreja;</a:t>
            </a:r>
          </a:p>
          <a:p>
            <a:pPr marL="590550" indent="-590550">
              <a:buFont typeface="Wingdings" panose="05000000000000000000" pitchFamily="2" charset="2"/>
              <a:buAutoNum type="arabicPeriod"/>
            </a:pPr>
            <a:r>
              <a:rPr lang="pt-BR" altLang="pt-BR" smtClean="0"/>
              <a:t>Catequese e catequista;</a:t>
            </a:r>
          </a:p>
          <a:p>
            <a:pPr marL="590550" indent="-590550">
              <a:buFont typeface="Wingdings" panose="05000000000000000000" pitchFamily="2" charset="2"/>
              <a:buAutoNum type="arabicPeriod"/>
            </a:pPr>
            <a:r>
              <a:rPr lang="pt-BR" altLang="pt-BR" smtClean="0"/>
              <a:t>O catequista e sua missão;</a:t>
            </a:r>
          </a:p>
          <a:p>
            <a:pPr marL="590550" indent="-590550">
              <a:buFont typeface="Wingdings" panose="05000000000000000000" pitchFamily="2" charset="2"/>
              <a:buAutoNum type="arabicPeriod"/>
            </a:pPr>
            <a:r>
              <a:rPr lang="pt-BR" altLang="pt-BR" smtClean="0"/>
              <a:t>O catequista na Igreja;</a:t>
            </a:r>
          </a:p>
          <a:p>
            <a:pPr marL="590550" indent="-590550">
              <a:buFont typeface="Wingdings" panose="05000000000000000000" pitchFamily="2" charset="2"/>
              <a:buAutoNum type="arabicPeriod"/>
            </a:pPr>
            <a:r>
              <a:rPr lang="pt-BR" altLang="pt-BR" smtClean="0"/>
              <a:t>A comunidade.</a:t>
            </a:r>
          </a:p>
        </p:txBody>
      </p:sp>
    </p:spTree>
    <p:extLst>
      <p:ext uri="{BB962C8B-B14F-4D97-AF65-F5344CB8AC3E}">
        <p14:creationId xmlns:p14="http://schemas.microsoft.com/office/powerpoint/2010/main" val="110396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28650" indent="-628650"/>
            <a:r>
              <a:rPr lang="pt-BR" altLang="pt-BR" sz="2500">
                <a:solidFill>
                  <a:schemeClr val="bg2"/>
                </a:solidFill>
              </a:rPr>
              <a:t>1.</a:t>
            </a:r>
            <a:r>
              <a:rPr lang="pt-BR" altLang="pt-BR" smtClean="0"/>
              <a:t>	A missão da Igreja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524000" y="1916113"/>
            <a:ext cx="9144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chemeClr val="bg2"/>
                </a:solidFill>
                <a:latin typeface="Calibri" panose="020F0502020204030204" pitchFamily="34" charset="0"/>
              </a:rPr>
              <a:t>A IGREJA EXISTE PARA UMA </a:t>
            </a:r>
            <a:r>
              <a:rPr lang="pt-BR" altLang="pt-BR" sz="2800" b="1" i="1">
                <a:solidFill>
                  <a:schemeClr val="bg2"/>
                </a:solidFill>
                <a:latin typeface="Calibri" panose="020F0502020204030204" pitchFamily="34" charset="0"/>
              </a:rPr>
              <a:t>MISSÃO</a:t>
            </a:r>
            <a:r>
              <a:rPr lang="pt-BR" altLang="pt-BR" sz="2800">
                <a:solidFill>
                  <a:schemeClr val="bg2"/>
                </a:solidFill>
                <a:latin typeface="Calibri" panose="020F0502020204030204" pitchFamily="34" charset="0"/>
              </a:rPr>
              <a:t>:</a:t>
            </a:r>
          </a:p>
        </p:txBody>
      </p:sp>
      <p:sp>
        <p:nvSpPr>
          <p:cNvPr id="182278" name="Text Box 7"/>
          <p:cNvSpPr txBox="1">
            <a:spLocks noChangeArrowheads="1"/>
          </p:cNvSpPr>
          <p:nvPr/>
        </p:nvSpPr>
        <p:spPr bwMode="auto">
          <a:xfrm>
            <a:off x="1847850" y="2781301"/>
            <a:ext cx="8548688" cy="1800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tabLst>
                <a:tab pos="725488" algn="l"/>
              </a:tabLst>
              <a:defRPr/>
            </a:pPr>
            <a:endParaRPr lang="pt-BR" sz="240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tabLst>
                <a:tab pos="725488" algn="l"/>
              </a:tabLst>
              <a:defRPr/>
            </a:pPr>
            <a:r>
              <a:rPr lang="pt-B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Missão prov</a:t>
            </a:r>
            <a:r>
              <a:rPr lang="pt-BR" sz="2400"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é</a:t>
            </a:r>
            <a:r>
              <a:rPr lang="pt-B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 do termo latino </a:t>
            </a:r>
            <a:r>
              <a:rPr lang="pt-BR" sz="2400" i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MISSIO</a:t>
            </a:r>
            <a:r>
              <a:rPr lang="pt-B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= ENVIO;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tabLst>
                <a:tab pos="725488" algn="l"/>
              </a:tabLst>
              <a:defRPr/>
            </a:pPr>
            <a:r>
              <a:rPr lang="pt-B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Trata-se do ENVIO de algu</a:t>
            </a:r>
            <a:r>
              <a:rPr lang="pt-BR" sz="2400"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é</a:t>
            </a:r>
            <a:r>
              <a:rPr lang="pt-B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m, por uma autoridade, para uma tarefa a ser exercida em nome dela.</a:t>
            </a:r>
          </a:p>
        </p:txBody>
      </p:sp>
      <p:pic>
        <p:nvPicPr>
          <p:cNvPr id="5125" name="Picture 10" descr="Chur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0013" y="981076"/>
            <a:ext cx="1498600" cy="1439863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734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847851" y="2786063"/>
            <a:ext cx="8569325" cy="2874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tabLst>
                <a:tab pos="725488" algn="l"/>
              </a:tabLst>
              <a:defRPr/>
            </a:pPr>
            <a:r>
              <a:rPr lang="pt-B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JESUS congrega seu povo na f</a:t>
            </a:r>
            <a:r>
              <a:rPr lang="pt-BR" sz="2400"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é</a:t>
            </a:r>
            <a:r>
              <a:rPr lang="pt-B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; 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tabLst>
                <a:tab pos="725488" algn="l"/>
              </a:tabLst>
              <a:defRPr/>
            </a:pPr>
            <a:r>
              <a:rPr lang="pt-B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Orienta-o pela Palavra e fortalece-o de modo privilegiado com seu pr</a:t>
            </a:r>
            <a:r>
              <a:rPr lang="pt-BR" sz="2400"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ó</a:t>
            </a:r>
            <a:r>
              <a:rPr lang="pt-B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prio Corpo e Sangue;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tabLst>
                <a:tab pos="725488" algn="l"/>
              </a:tabLst>
              <a:defRPr/>
            </a:pPr>
            <a:r>
              <a:rPr lang="pt-B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Com ele presta o culto verdadeiro e definitivo ao Pai e a este povo confia uma missão: 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2782889" y="5445125"/>
            <a:ext cx="6840537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600" b="1">
                <a:solidFill>
                  <a:schemeClr val="accent2"/>
                </a:solidFill>
                <a:latin typeface="Calibri" panose="020F0502020204030204" pitchFamily="34" charset="0"/>
              </a:rPr>
              <a:t>“Ide, fazei discípulos... Batizai-os... </a:t>
            </a:r>
          </a:p>
          <a:p>
            <a:pPr algn="ctr" eaLnBrk="1" hangingPunct="1"/>
            <a:r>
              <a:rPr lang="pt-BR" altLang="pt-BR" sz="3600" b="1">
                <a:solidFill>
                  <a:schemeClr val="accent2"/>
                </a:solidFill>
                <a:latin typeface="Calibri" panose="020F0502020204030204" pitchFamily="34" charset="0"/>
              </a:rPr>
              <a:t>Ensinai tudo o que vos ensinei...” </a:t>
            </a:r>
          </a:p>
        </p:txBody>
      </p:sp>
      <p:pic>
        <p:nvPicPr>
          <p:cNvPr id="6148" name="Picture 9" descr="Chur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0013" y="981076"/>
            <a:ext cx="1498600" cy="1439863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1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628650" indent="-628650"/>
            <a:r>
              <a:rPr lang="pt-BR" altLang="pt-BR" sz="2500">
                <a:solidFill>
                  <a:schemeClr val="bg2"/>
                </a:solidFill>
              </a:rPr>
              <a:t>1.</a:t>
            </a:r>
            <a:r>
              <a:rPr lang="pt-BR" altLang="pt-BR" smtClean="0"/>
              <a:t>	A missão da Igreja</a:t>
            </a: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1524000" y="1916113"/>
            <a:ext cx="9144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chemeClr val="bg2"/>
                </a:solidFill>
                <a:latin typeface="Calibri" panose="020F0502020204030204" pitchFamily="34" charset="0"/>
              </a:rPr>
              <a:t>A IGREJA EXISTE PARA UMA </a:t>
            </a:r>
            <a:r>
              <a:rPr lang="pt-BR" altLang="pt-BR" sz="2800" b="1" i="1">
                <a:solidFill>
                  <a:schemeClr val="bg2"/>
                </a:solidFill>
                <a:latin typeface="Calibri" panose="020F0502020204030204" pitchFamily="34" charset="0"/>
              </a:rPr>
              <a:t>MISSÃO</a:t>
            </a:r>
            <a:r>
              <a:rPr lang="pt-BR" altLang="pt-BR" sz="2800">
                <a:solidFill>
                  <a:schemeClr val="bg2"/>
                </a:solidFill>
                <a:latin typeface="Calibri" panose="020F0502020204030204" pitchFamily="34" charset="0"/>
              </a:rPr>
              <a:t>:</a:t>
            </a:r>
          </a:p>
        </p:txBody>
      </p:sp>
      <p:sp>
        <p:nvSpPr>
          <p:cNvPr id="6151" name="AutoShape 15"/>
          <p:cNvSpPr>
            <a:spLocks noChangeArrowheads="1"/>
          </p:cNvSpPr>
          <p:nvPr/>
        </p:nvSpPr>
        <p:spPr bwMode="auto">
          <a:xfrm rot="10800000">
            <a:off x="5303838" y="5157788"/>
            <a:ext cx="792162" cy="215900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191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Chur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0013" y="981076"/>
            <a:ext cx="1498600" cy="1439863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5350" name="Text Box 4"/>
          <p:cNvSpPr txBox="1">
            <a:spLocks noChangeArrowheads="1"/>
          </p:cNvSpPr>
          <p:nvPr/>
        </p:nvSpPr>
        <p:spPr bwMode="auto">
          <a:xfrm>
            <a:off x="1905000" y="2714626"/>
            <a:ext cx="830580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pt-BR" sz="2800" b="1">
                <a:latin typeface="Calibri" pitchFamily="34" charset="0"/>
              </a:rPr>
              <a:t>A MISSÃO PRIMEIRA E PRINCIPAL DA IGREJA</a:t>
            </a:r>
            <a:r>
              <a:rPr lang="pt-BR" sz="2400" b="1">
                <a:latin typeface="Calibri" pitchFamily="34" charset="0"/>
              </a:rPr>
              <a:t> </a:t>
            </a:r>
            <a:r>
              <a:rPr lang="pt-BR" sz="2800" b="1">
                <a:latin typeface="Calibri" pitchFamily="34" charset="0"/>
              </a:rPr>
              <a:t>É:</a:t>
            </a:r>
          </a:p>
          <a:p>
            <a:pPr algn="ctr">
              <a:lnSpc>
                <a:spcPct val="75000"/>
              </a:lnSpc>
              <a:defRPr/>
            </a:pPr>
            <a:endParaRPr lang="pt-BR" sz="2800" b="1">
              <a:latin typeface="Calibri" pitchFamily="34" charset="0"/>
            </a:endParaRPr>
          </a:p>
          <a:p>
            <a:pPr algn="ctr">
              <a:lnSpc>
                <a:spcPct val="75000"/>
              </a:lnSpc>
              <a:defRPr/>
            </a:pPr>
            <a:r>
              <a:rPr lang="pt-BR" sz="3600" b="1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pt-BR" sz="3600" b="1" u="sng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EVANGELIZAR</a:t>
            </a:r>
            <a:endParaRPr lang="pt-BR" sz="2400" b="1" u="sng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2852739" y="4913313"/>
            <a:ext cx="6410325" cy="1828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chemeClr val="hlink"/>
                </a:solidFill>
                <a:latin typeface="Calibri" panose="020F0502020204030204" pitchFamily="34" charset="0"/>
              </a:rPr>
              <a:t>DEUS É NOSSO PAI, NOS AMA, NOS DÁ SEU FILHO ÚNICO PARA A NOSSA SALVAÇÃO E NOS CONFIA A TAREFA DE TRABALHAR NA CONSTRUÇÃO DO REINO.</a:t>
            </a:r>
          </a:p>
        </p:txBody>
      </p:sp>
      <p:sp>
        <p:nvSpPr>
          <p:cNvPr id="7173" name="Rectangle 10"/>
          <p:cNvSpPr>
            <a:spLocks noChangeArrowheads="1"/>
          </p:cNvSpPr>
          <p:nvPr/>
        </p:nvSpPr>
        <p:spPr bwMode="auto">
          <a:xfrm>
            <a:off x="1992313" y="4076700"/>
            <a:ext cx="8145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400" b="1">
                <a:latin typeface="Calibri" panose="020F0502020204030204" pitchFamily="34" charset="0"/>
              </a:rPr>
              <a:t>EVANGELIZAR</a:t>
            </a:r>
            <a:r>
              <a:rPr lang="pt-BR" altLang="pt-BR" sz="1400" b="1">
                <a:solidFill>
                  <a:schemeClr val="accent2"/>
                </a:solidFill>
              </a:rPr>
              <a:t> </a:t>
            </a:r>
            <a:r>
              <a:rPr lang="pt-BR" altLang="pt-BR" sz="2400" b="1">
                <a:latin typeface="Calibri" panose="020F0502020204030204" pitchFamily="34" charset="0"/>
              </a:rPr>
              <a:t>É PASSAR ADIANTE A BOA NOTÍCIA (</a:t>
            </a:r>
            <a:r>
              <a:rPr lang="pt-BR" altLang="pt-BR" sz="2400" b="1" i="1">
                <a:latin typeface="Calibri" panose="020F0502020204030204" pitchFamily="34" charset="0"/>
              </a:rPr>
              <a:t>Eu-Angelía</a:t>
            </a:r>
            <a:r>
              <a:rPr lang="pt-BR" altLang="pt-BR" sz="2400" b="1">
                <a:latin typeface="Calibri" panose="020F0502020204030204" pitchFamily="34" charset="0"/>
              </a:rPr>
              <a:t>):</a:t>
            </a:r>
          </a:p>
        </p:txBody>
      </p:sp>
      <p:sp>
        <p:nvSpPr>
          <p:cNvPr id="7174" name="Rectangle 1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628650" indent="-628650"/>
            <a:r>
              <a:rPr lang="pt-BR" altLang="pt-BR" sz="2500">
                <a:solidFill>
                  <a:schemeClr val="bg2"/>
                </a:solidFill>
              </a:rPr>
              <a:t>1.</a:t>
            </a:r>
            <a:r>
              <a:rPr lang="pt-BR" altLang="pt-BR" smtClean="0"/>
              <a:t>	A missão da Igreja</a:t>
            </a:r>
          </a:p>
        </p:txBody>
      </p:sp>
      <p:sp>
        <p:nvSpPr>
          <p:cNvPr id="7175" name="AutoShape 14"/>
          <p:cNvSpPr>
            <a:spLocks noChangeArrowheads="1"/>
          </p:cNvSpPr>
          <p:nvPr/>
        </p:nvSpPr>
        <p:spPr bwMode="auto">
          <a:xfrm rot="10800000">
            <a:off x="6743701" y="4508500"/>
            <a:ext cx="1368425" cy="287338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7705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28650" indent="-628650"/>
            <a:r>
              <a:rPr lang="pt-BR" altLang="pt-BR" sz="2500">
                <a:solidFill>
                  <a:schemeClr val="bg2"/>
                </a:solidFill>
              </a:rPr>
              <a:t>2.</a:t>
            </a:r>
            <a:r>
              <a:rPr lang="pt-BR" altLang="pt-BR" smtClean="0"/>
              <a:t>	Catequese e catequista</a:t>
            </a:r>
          </a:p>
        </p:txBody>
      </p:sp>
      <p:sp>
        <p:nvSpPr>
          <p:cNvPr id="186375" name="Text Box 1029"/>
          <p:cNvSpPr txBox="1">
            <a:spLocks noChangeArrowheads="1"/>
          </p:cNvSpPr>
          <p:nvPr/>
        </p:nvSpPr>
        <p:spPr bwMode="auto">
          <a:xfrm>
            <a:off x="2262188" y="2497138"/>
            <a:ext cx="7505700" cy="2227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 CATEQUESE É PARTE DO PROCESSO EVANGELIZADOR DA IGREJA;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ELA CUIDA ESPECIALMENTE DA INICIAÇÃO NA FÉ, NA ESPERANÇA E NA CARIDADE;</a:t>
            </a:r>
          </a:p>
        </p:txBody>
      </p:sp>
      <p:pic>
        <p:nvPicPr>
          <p:cNvPr id="8196" name="Picture 14" descr="semead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151" y="4508500"/>
            <a:ext cx="2519363" cy="2205038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15" descr="O_semeador%5B1%5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58" b="696"/>
          <a:stretch>
            <a:fillRect/>
          </a:stretch>
        </p:blipFill>
        <p:spPr bwMode="auto">
          <a:xfrm>
            <a:off x="8977313" y="1125539"/>
            <a:ext cx="1511300" cy="1150937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2942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7" name="Text Box 1031"/>
          <p:cNvSpPr txBox="1">
            <a:spLocks noChangeArrowheads="1"/>
          </p:cNvSpPr>
          <p:nvPr/>
        </p:nvSpPr>
        <p:spPr bwMode="auto">
          <a:xfrm>
            <a:off x="2063751" y="2413000"/>
            <a:ext cx="8215313" cy="2528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CUIDA DE QUEM QUER OPTAR POR JESUS ou DE QUEM JÁ OPTOU POR JESUS E NECESSITA MAIOR EXPERIÊNCIA COM ELE E MAIOR CONHECIMENTO DELE, DE SUA MENSAGEM E DE SUA MISSÃO.</a:t>
            </a:r>
          </a:p>
        </p:txBody>
      </p:sp>
      <p:pic>
        <p:nvPicPr>
          <p:cNvPr id="9219" name="Picture 6" descr="O_semeador%5B1%5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58" b="696"/>
          <a:stretch>
            <a:fillRect/>
          </a:stretch>
        </p:blipFill>
        <p:spPr bwMode="auto">
          <a:xfrm>
            <a:off x="8977313" y="1125539"/>
            <a:ext cx="1511300" cy="1150937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0" name="Rectangle 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628650" indent="-628650"/>
            <a:r>
              <a:rPr lang="pt-BR" altLang="pt-BR" sz="2500">
                <a:solidFill>
                  <a:schemeClr val="bg2"/>
                </a:solidFill>
              </a:rPr>
              <a:t>2.</a:t>
            </a:r>
            <a:r>
              <a:rPr lang="pt-BR" altLang="pt-BR" smtClean="0"/>
              <a:t>	Catequese e catequista</a:t>
            </a:r>
          </a:p>
        </p:txBody>
      </p:sp>
      <p:pic>
        <p:nvPicPr>
          <p:cNvPr id="9221" name="Picture 13" descr="b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9" y="4425951"/>
            <a:ext cx="3455987" cy="2316163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082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O_semeador%5B1%5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58" b="696"/>
          <a:stretch>
            <a:fillRect/>
          </a:stretch>
        </p:blipFill>
        <p:spPr bwMode="auto">
          <a:xfrm>
            <a:off x="8977313" y="1125539"/>
            <a:ext cx="1511300" cy="1150937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8421" name="Text Box 9"/>
          <p:cNvSpPr txBox="1">
            <a:spLocks noChangeArrowheads="1"/>
          </p:cNvSpPr>
          <p:nvPr/>
        </p:nvSpPr>
        <p:spPr bwMode="auto">
          <a:xfrm>
            <a:off x="2095500" y="2362201"/>
            <a:ext cx="8039100" cy="2651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CATEQUISTA É UM VOCACIONADO “CHAMADO” PELO ESPÍRITO SANTO PARA EXERCER NA IGREJA O </a:t>
            </a:r>
            <a:r>
              <a:rPr lang="pt-BR" sz="2200" u="sng">
                <a:latin typeface="Tahoma" pitchFamily="34" charset="0"/>
              </a:rPr>
              <a:t>MINISTÉRIO DA EDUCAÇÃO DOS FIÉIS NA FÉ, NA ESPERANÇA E NA CARIDADE</a:t>
            </a:r>
            <a:r>
              <a:rPr lang="pt-BR" sz="2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ELE NÃO É UM PROFESSOR DE RELIGIÃO, MAS UM INICIADOR NO MISTÉRIO DA FÉ PARA QUE CADA FIEL POSSA ACOLHER CONSCIENTE, ESCLARECIDA, GENEROSA E COERENTEMENTE O SENHOR, A SUA PALAVRA E A SUA MISSÃO.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pt-BR" sz="220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10244" name="Rectangle 1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628650" indent="-628650"/>
            <a:r>
              <a:rPr lang="pt-BR" altLang="pt-BR" sz="2500">
                <a:solidFill>
                  <a:schemeClr val="bg2"/>
                </a:solidFill>
              </a:rPr>
              <a:t>2.</a:t>
            </a:r>
            <a:r>
              <a:rPr lang="pt-BR" altLang="pt-BR" smtClean="0"/>
              <a:t>	Catequese e catequista</a:t>
            </a:r>
          </a:p>
        </p:txBody>
      </p:sp>
    </p:spTree>
    <p:extLst>
      <p:ext uri="{BB962C8B-B14F-4D97-AF65-F5344CB8AC3E}">
        <p14:creationId xmlns:p14="http://schemas.microsoft.com/office/powerpoint/2010/main" val="3445574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28650" indent="-628650"/>
            <a:r>
              <a:rPr lang="pt-BR" altLang="pt-BR" sz="2500">
                <a:solidFill>
                  <a:schemeClr val="bg2"/>
                </a:solidFill>
              </a:rPr>
              <a:t>3.</a:t>
            </a:r>
            <a:r>
              <a:rPr lang="pt-BR" altLang="pt-BR" smtClean="0"/>
              <a:t>	O catequista e sua missão</a:t>
            </a:r>
          </a:p>
        </p:txBody>
      </p:sp>
      <p:sp>
        <p:nvSpPr>
          <p:cNvPr id="189445" name="Text Box 6"/>
          <p:cNvSpPr txBox="1">
            <a:spLocks noChangeArrowheads="1"/>
          </p:cNvSpPr>
          <p:nvPr/>
        </p:nvSpPr>
        <p:spPr bwMode="auto">
          <a:xfrm>
            <a:off x="2063751" y="2392363"/>
            <a:ext cx="7993063" cy="2044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AutoNum type="arabicPeriod"/>
              <a:defRPr/>
            </a:pPr>
            <a:r>
              <a:rPr lang="pt-BR" sz="21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EM NOME DO SENHOR E DE SUA IGREJA;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AutoNum type="arabicPeriod"/>
              <a:defRPr/>
            </a:pPr>
            <a:r>
              <a:rPr lang="pt-BR" sz="21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COM QUALIDADE DE TESTEMUNHO DE VIDA, DE INSERÇÃO NA COMUNIDADE ECLESIAL, DE CONHECIMENTO DA PALAVRA DE DEUS E DOS PROCESSOS PEDAGÓGICOS DA EDUCAÇÃO DA FÉ;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AutoNum type="arabicPeriod"/>
              <a:defRPr/>
            </a:pPr>
            <a:r>
              <a:rPr lang="pt-BR" sz="21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INSERINDO SEUS CATEQUIZANDOS NA COMUNIDADE ECLESIAL;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AutoNum type="arabicPeriod"/>
              <a:defRPr/>
            </a:pPr>
            <a:r>
              <a:rPr lang="pt-BR" sz="21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POSSIBILITANDO-LHES FORTE EXPERIÊNCIA DE DEUS, EXPERIÊNCIA ECLESIAL E EXPERIÊNCIA DE MISSÃO.</a:t>
            </a:r>
          </a:p>
        </p:txBody>
      </p:sp>
      <p:sp>
        <p:nvSpPr>
          <p:cNvPr id="189450" name="Rectangle 10"/>
          <p:cNvSpPr>
            <a:spLocks noChangeArrowheads="1"/>
          </p:cNvSpPr>
          <p:nvPr/>
        </p:nvSpPr>
        <p:spPr bwMode="auto">
          <a:xfrm>
            <a:off x="2063750" y="1916114"/>
            <a:ext cx="19764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22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Ele a exerce:</a:t>
            </a:r>
          </a:p>
        </p:txBody>
      </p:sp>
      <p:pic>
        <p:nvPicPr>
          <p:cNvPr id="11269" name="Picture 12" descr="missao-valor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8001" y="836614"/>
            <a:ext cx="1090613" cy="1728787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762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586</Words>
  <Application>Microsoft Office PowerPoint</Application>
  <PresentationFormat>Widescreen</PresentationFormat>
  <Paragraphs>72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Tahoma</vt:lpstr>
      <vt:lpstr>Times New Roman</vt:lpstr>
      <vt:lpstr>Wingdings</vt:lpstr>
      <vt:lpstr>Tema do Office</vt:lpstr>
      <vt:lpstr>A CATEQUESE NA MISSÃO DA IGREJA</vt:lpstr>
      <vt:lpstr>Agenda da apresentação</vt:lpstr>
      <vt:lpstr>1. A missão da Igreja</vt:lpstr>
      <vt:lpstr>1. A missão da Igreja</vt:lpstr>
      <vt:lpstr>1. A missão da Igreja</vt:lpstr>
      <vt:lpstr>2. Catequese e catequista</vt:lpstr>
      <vt:lpstr>2. Catequese e catequista</vt:lpstr>
      <vt:lpstr>2. Catequese e catequista</vt:lpstr>
      <vt:lpstr>3. O catequista e sua missão</vt:lpstr>
      <vt:lpstr>4. O catequista na Igreja</vt:lpstr>
      <vt:lpstr>4. O catequista na Igreja</vt:lpstr>
      <vt:lpstr>4. O catequista na Igreja</vt:lpstr>
      <vt:lpstr>5. A comunidade</vt:lpstr>
      <vt:lpstr>5. A comunidade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CATEQUESE NA MISSÃO DA IGREJA</dc:title>
  <dc:creator>marines fraga</dc:creator>
  <cp:lastModifiedBy>marines fraga</cp:lastModifiedBy>
  <cp:revision>1</cp:revision>
  <dcterms:created xsi:type="dcterms:W3CDTF">2014-08-19T21:02:38Z</dcterms:created>
  <dcterms:modified xsi:type="dcterms:W3CDTF">2014-08-19T21:02:43Z</dcterms:modified>
</cp:coreProperties>
</file>